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4002" r:id="rId1"/>
  </p:sldMasterIdLst>
  <p:notesMasterIdLst>
    <p:notesMasterId r:id="rId42"/>
  </p:notesMasterIdLst>
  <p:handoutMasterIdLst>
    <p:handoutMasterId r:id="rId43"/>
  </p:handoutMasterIdLst>
  <p:sldIdLst>
    <p:sldId id="267" r:id="rId2"/>
    <p:sldId id="268" r:id="rId3"/>
    <p:sldId id="271" r:id="rId4"/>
    <p:sldId id="297" r:id="rId5"/>
    <p:sldId id="318" r:id="rId6"/>
    <p:sldId id="274" r:id="rId7"/>
    <p:sldId id="323" r:id="rId8"/>
    <p:sldId id="324" r:id="rId9"/>
    <p:sldId id="320" r:id="rId10"/>
    <p:sldId id="273" r:id="rId11"/>
    <p:sldId id="299" r:id="rId12"/>
    <p:sldId id="276" r:id="rId13"/>
    <p:sldId id="321" r:id="rId14"/>
    <p:sldId id="319" r:id="rId15"/>
    <p:sldId id="298" r:id="rId16"/>
    <p:sldId id="277" r:id="rId17"/>
    <p:sldId id="322" r:id="rId18"/>
    <p:sldId id="307" r:id="rId19"/>
    <p:sldId id="301" r:id="rId20"/>
    <p:sldId id="300" r:id="rId21"/>
    <p:sldId id="283" r:id="rId22"/>
    <p:sldId id="286" r:id="rId23"/>
    <p:sldId id="287" r:id="rId24"/>
    <p:sldId id="288" r:id="rId25"/>
    <p:sldId id="306" r:id="rId26"/>
    <p:sldId id="302" r:id="rId27"/>
    <p:sldId id="303" r:id="rId28"/>
    <p:sldId id="308" r:id="rId29"/>
    <p:sldId id="284" r:id="rId30"/>
    <p:sldId id="316" r:id="rId31"/>
    <p:sldId id="317" r:id="rId32"/>
    <p:sldId id="315" r:id="rId33"/>
    <p:sldId id="314" r:id="rId34"/>
    <p:sldId id="312" r:id="rId35"/>
    <p:sldId id="313" r:id="rId36"/>
    <p:sldId id="310" r:id="rId37"/>
    <p:sldId id="309" r:id="rId38"/>
    <p:sldId id="291" r:id="rId39"/>
    <p:sldId id="292" r:id="rId40"/>
    <p:sldId id="296" r:id="rId41"/>
  </p:sldIdLst>
  <p:sldSz cx="12192000" cy="6858000"/>
  <p:notesSz cx="9296400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orient="horz" pos="804" userDrawn="1">
          <p15:clr>
            <a:srgbClr val="A4A3A4"/>
          </p15:clr>
        </p15:guide>
        <p15:guide id="3" orient="horz" pos="193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  <p15:guide id="5" orient="horz" pos="1483" userDrawn="1">
          <p15:clr>
            <a:srgbClr val="A4A3A4"/>
          </p15:clr>
        </p15:guide>
        <p15:guide id="6" orient="horz" pos="3514" userDrawn="1">
          <p15:clr>
            <a:srgbClr val="A4A3A4"/>
          </p15:clr>
        </p15:guide>
        <p15:guide id="7" orient="horz" pos="2833" userDrawn="1">
          <p15:clr>
            <a:srgbClr val="A4A3A4"/>
          </p15:clr>
        </p15:guide>
        <p15:guide id="8" pos="3840" userDrawn="1">
          <p15:clr>
            <a:srgbClr val="A4A3A4"/>
          </p15:clr>
        </p15:guide>
        <p15:guide id="9" pos="6312" userDrawn="1">
          <p15:clr>
            <a:srgbClr val="A4A3A4"/>
          </p15:clr>
        </p15:guide>
        <p15:guide id="10" pos="2616" userDrawn="1">
          <p15:clr>
            <a:srgbClr val="A4A3A4"/>
          </p15:clr>
        </p15:guide>
        <p15:guide id="11" pos="5077" userDrawn="1">
          <p15:clr>
            <a:srgbClr val="A4A3A4"/>
          </p15:clr>
        </p15:guide>
        <p15:guide id="12" pos="7421" userDrawn="1">
          <p15:clr>
            <a:srgbClr val="A4A3A4"/>
          </p15:clr>
        </p15:guide>
        <p15:guide id="13" pos="1368" userDrawn="1">
          <p15:clr>
            <a:srgbClr val="A4A3A4"/>
          </p15:clr>
        </p15:guide>
        <p15:guide id="14" pos="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022"/>
    <a:srgbClr val="FCB816"/>
    <a:srgbClr val="094E71"/>
    <a:srgbClr val="DBE245"/>
    <a:srgbClr val="00A6D1"/>
    <a:srgbClr val="4294D6"/>
    <a:srgbClr val="1A9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5" autoAdjust="0"/>
    <p:restoredTop sz="81608" autoAdjust="0"/>
  </p:normalViewPr>
  <p:slideViewPr>
    <p:cSldViewPr snapToGrid="0">
      <p:cViewPr varScale="1">
        <p:scale>
          <a:sx n="87" d="100"/>
          <a:sy n="87" d="100"/>
        </p:scale>
        <p:origin x="1416" y="192"/>
      </p:cViewPr>
      <p:guideLst>
        <p:guide orient="horz" pos="2162"/>
        <p:guide orient="horz" pos="804"/>
        <p:guide orient="horz" pos="193"/>
        <p:guide orient="horz" pos="4128"/>
        <p:guide orient="horz" pos="1483"/>
        <p:guide orient="horz" pos="3514"/>
        <p:guide orient="horz" pos="2833"/>
        <p:guide pos="3840"/>
        <p:guide pos="6312"/>
        <p:guide pos="2616"/>
        <p:guide pos="5077"/>
        <p:guide pos="7421"/>
        <p:guide pos="1368"/>
        <p:guide pos="2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AA56D-6859-4EF7-83F5-F26517F8F86A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738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706CE-DD56-44EB-9C7F-FE3574A5C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7933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7A732-E016-4A82-A589-F6E10816C5CA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275" y="3373438"/>
            <a:ext cx="7435850" cy="2760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738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D62D3-BB65-47B7-B482-3500296D8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192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96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40"/>
            <a:r>
              <a:rPr lang="en-US" dirty="0"/>
              <a:t>- Pages make up the content of the </a:t>
            </a:r>
            <a:r>
              <a:rPr lang="en-US" dirty="0" err="1"/>
              <a:t>HealtheLife</a:t>
            </a:r>
            <a:endParaRPr lang="en-US" dirty="0"/>
          </a:p>
          <a:p>
            <a:pPr indent="2540"/>
            <a:r>
              <a:rPr lang="en-US" dirty="0"/>
              <a:t>- Pages arrange Pagelets onto the screen</a:t>
            </a:r>
            <a:r>
              <a:rPr lang="en-US" dirty="0">
                <a:cs typeface="Calibri"/>
              </a:rPr>
              <a:t> in a grid</a:t>
            </a:r>
          </a:p>
          <a:p>
            <a:pPr indent="2540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43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540"/>
            <a:r>
              <a:rPr lang="en-US" dirty="0"/>
              <a:t>- Pages make up the content of the </a:t>
            </a:r>
            <a:r>
              <a:rPr lang="en-US" dirty="0" err="1"/>
              <a:t>HealtheLife</a:t>
            </a:r>
            <a:endParaRPr lang="en-US" dirty="0"/>
          </a:p>
          <a:p>
            <a:pPr indent="2540"/>
            <a:r>
              <a:rPr lang="en-US" dirty="0"/>
              <a:t>- Pages arrange Pagelets onto the screen</a:t>
            </a:r>
            <a:r>
              <a:rPr lang="en-US" dirty="0">
                <a:cs typeface="Calibri"/>
              </a:rPr>
              <a:t> in a grid</a:t>
            </a:r>
          </a:p>
          <a:p>
            <a:pPr indent="2540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05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63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91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Mike and Nick talk provide background introductions.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26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Patient portal provides limited configuration/layout options.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38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Pagelets enable dynamic layouts and content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42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Pagelets also enable the ability for content to be developed, deployed, hosted and embedded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08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22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- Pagelets are embedded apps or web sites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- URL declares where to load content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79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Pagelets enable dynamic layouts and content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D62D3-BB65-47B7-B482-3500296D89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86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9545" y="1664808"/>
            <a:ext cx="6260240" cy="2996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057DAA-4153-384C-BD55-A41D3E68B9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" y="-13447"/>
            <a:ext cx="12191996" cy="688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7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- n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BFA4C4-FB74-2F44-95D4-2D7C161CB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3446"/>
            <a:ext cx="12191996" cy="6884891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14867" y="5300253"/>
            <a:ext cx="7397751" cy="417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14867" y="5728919"/>
            <a:ext cx="7397751" cy="287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i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14" name="Rectangle 7"/>
          <p:cNvSpPr>
            <a:spLocks/>
          </p:cNvSpPr>
          <p:nvPr userDrawn="1"/>
        </p:nvSpPr>
        <p:spPr bwMode="auto">
          <a:xfrm>
            <a:off x="1" y="2252755"/>
            <a:ext cx="12191997" cy="23656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3608" tIns="21804" rIns="43608" bIns="21804" anchor="ctr"/>
          <a:lstStyle/>
          <a:p>
            <a:pPr algn="ctr" defTabSz="215900"/>
            <a:endParaRPr lang="en-US" sz="1800" dirty="0">
              <a:solidFill>
                <a:srgbClr val="FFFFFF"/>
              </a:solidFill>
              <a:latin typeface="Franklin Gothic Book" pitchFamily="34" charset="0"/>
            </a:endParaRPr>
          </a:p>
        </p:txBody>
      </p:sp>
      <p:sp>
        <p:nvSpPr>
          <p:cNvPr id="9" name="Text Placeholder 1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14867" y="6342054"/>
            <a:ext cx="7397751" cy="2872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4" name="Title 3"/>
          <p:cNvSpPr>
            <a:spLocks noGrp="1"/>
          </p:cNvSpPr>
          <p:nvPr userDrawn="1">
            <p:ph type="title" hasCustomPrompt="1"/>
          </p:nvPr>
        </p:nvSpPr>
        <p:spPr>
          <a:xfrm>
            <a:off x="414338" y="2259017"/>
            <a:ext cx="11194218" cy="237066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pic>
        <p:nvPicPr>
          <p:cNvPr id="13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9609819" y="5302723"/>
            <a:ext cx="2341342" cy="1324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316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u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1003221" y="2607983"/>
            <a:ext cx="10202835" cy="164276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3C515-9412-7945-8F98-FA02F3C25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3446"/>
            <a:ext cx="12191996" cy="6884891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D5ECBB45-87FA-9547-9084-B57F041579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9609819" y="5302723"/>
            <a:ext cx="2341342" cy="1324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17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mar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420945" y="1280161"/>
            <a:ext cx="10515600" cy="4528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13240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420946" y="1280160"/>
            <a:ext cx="4786054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6491" y="1280160"/>
            <a:ext cx="5320139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406765" y="2194561"/>
            <a:ext cx="4787535" cy="3883511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3"/>
          </p:nvPr>
        </p:nvSpPr>
        <p:spPr>
          <a:xfrm>
            <a:off x="5664200" y="2194561"/>
            <a:ext cx="5296243" cy="3883511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292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20946" y="1280160"/>
            <a:ext cx="4779433" cy="478894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666805" y="1280160"/>
            <a:ext cx="5268925" cy="4788946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74786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20522" y="1280160"/>
            <a:ext cx="5255683" cy="23326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6089401" y="1279526"/>
            <a:ext cx="4883399" cy="4772025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20522" y="3718934"/>
            <a:ext cx="5255683" cy="23326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473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281883" y="6641870"/>
            <a:ext cx="121079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© Cerner Corporation. All rights reserved.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374" y="6613765"/>
            <a:ext cx="4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9B9A8E6-500A-494F-8511-CB834C088D51}" type="slidenum">
              <a:rPr lang="en-US" sz="1000" b="0" smtClean="0">
                <a:solidFill>
                  <a:schemeClr val="bg2">
                    <a:lumMod val="75000"/>
                  </a:schemeClr>
                </a:solidFill>
              </a:rPr>
              <a:t>‹#›</a:t>
            </a:fld>
            <a:endParaRPr lang="en-US" sz="1000" b="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67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/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414338" y="1"/>
            <a:ext cx="10515600" cy="860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4338" y="1280160"/>
            <a:ext cx="10515600" cy="4609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1883" y="6641870"/>
            <a:ext cx="1210791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© Cerner Corporation. All rights reserved.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74" y="6613765"/>
            <a:ext cx="4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9B9A8E6-500A-494F-8511-CB834C088D51}" type="slidenum">
              <a:rPr lang="en-US" sz="1000" b="0" smtClean="0">
                <a:solidFill>
                  <a:schemeClr val="bg2">
                    <a:lumMod val="75000"/>
                  </a:schemeClr>
                </a:solidFill>
              </a:rPr>
              <a:t>‹#›</a:t>
            </a:fld>
            <a:endParaRPr lang="en-US" sz="1000" b="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 bwMode="auto">
          <a:xfrm>
            <a:off x="10450012" y="5807536"/>
            <a:ext cx="1627686" cy="920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E124105-0AFD-9E42-812A-5E0227A2FEA5}"/>
              </a:ext>
            </a:extLst>
          </p:cNvPr>
          <p:cNvGrpSpPr/>
          <p:nvPr userDrawn="1"/>
        </p:nvGrpSpPr>
        <p:grpSpPr>
          <a:xfrm>
            <a:off x="795866" y="860613"/>
            <a:ext cx="10600267" cy="129987"/>
            <a:chOff x="428834" y="860613"/>
            <a:chExt cx="10600267" cy="24158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79CAC5-F99E-7346-A207-986C95A1CD94}"/>
                </a:ext>
              </a:extLst>
            </p:cNvPr>
            <p:cNvSpPr/>
            <p:nvPr userDrawn="1"/>
          </p:nvSpPr>
          <p:spPr>
            <a:xfrm>
              <a:off x="428834" y="860613"/>
              <a:ext cx="7141104" cy="216181"/>
            </a:xfrm>
            <a:prstGeom prst="rect">
              <a:avLst/>
            </a:prstGeom>
            <a:solidFill>
              <a:srgbClr val="00A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1536BE-73EF-324D-A6C6-BAB47A09B5DD}"/>
                </a:ext>
              </a:extLst>
            </p:cNvPr>
            <p:cNvSpPr/>
            <p:nvPr userDrawn="1"/>
          </p:nvSpPr>
          <p:spPr>
            <a:xfrm>
              <a:off x="5003316" y="1038415"/>
              <a:ext cx="6025785" cy="63780"/>
            </a:xfrm>
            <a:prstGeom prst="rect">
              <a:avLst/>
            </a:prstGeom>
            <a:solidFill>
              <a:srgbClr val="FCB8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702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7" r:id="rId3"/>
    <p:sldLayoutId id="2147484009" r:id="rId4"/>
    <p:sldLayoutId id="2147484011" r:id="rId5"/>
    <p:sldLayoutId id="2147484012" r:id="rId6"/>
    <p:sldLayoutId id="2147484013" r:id="rId7"/>
    <p:sldLayoutId id="2147484017" r:id="rId8"/>
    <p:sldLayoutId id="2147484021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115000"/>
        <a:buFont typeface="Arial" panose="020B0604020202020204" pitchFamily="34" charset="0"/>
        <a:buChar char="•"/>
        <a:defRPr sz="2800" kern="1200" baseline="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SzPct val="115000"/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cerner.com/display/public/reference/HealtheLife+SAML+2.0+Specification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TP/Headers/Content-Security-Policy/frame-ancestors#Specifications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healtheintent.com/api/alpha/healthelife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Mike.hemesath@cerner.com" TargetMode="External"/><Relationship Id="rId2" Type="http://schemas.openxmlformats.org/officeDocument/2006/relationships/hyperlink" Target="https://docs.healtheintent.com/exercises/chc2018/#creating-a-pagelet-for-the-consumer-portal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Nick.smith@cerner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06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989A92-4F11-E644-BAC9-1B862384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26" y="0"/>
            <a:ext cx="10759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71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72134-A375-5147-9AB2-7BAB84345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Pagelet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6A58A-665A-994D-96E6-85CC1C5E1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45" y="1280161"/>
            <a:ext cx="3737696" cy="4528969"/>
          </a:xfrm>
        </p:spPr>
        <p:txBody>
          <a:bodyPr/>
          <a:lstStyle/>
          <a:p>
            <a:r>
              <a:rPr lang="en-US" dirty="0"/>
              <a:t>A standalone web app loaded through an </a:t>
            </a:r>
            <a:r>
              <a:rPr lang="en-US" dirty="0" err="1"/>
              <a:t>iFrame</a:t>
            </a:r>
            <a:endParaRPr lang="en-US" dirty="0"/>
          </a:p>
          <a:p>
            <a:r>
              <a:rPr lang="en-US" dirty="0"/>
              <a:t>Includes a SDK JavaScript file to communicate with </a:t>
            </a:r>
            <a:r>
              <a:rPr lang="en-US" dirty="0" err="1"/>
              <a:t>HealtheLife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4A994-17DD-3542-BAF3-F2EB09DA2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41" y="1280161"/>
            <a:ext cx="7729376" cy="507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28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5E1A1-71B8-448D-8A6E-74A8552E0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Arial"/>
              </a:rPr>
              <a:t>Why </a:t>
            </a:r>
            <a:r>
              <a:rPr lang="en-US" dirty="0" err="1">
                <a:cs typeface="Arial"/>
              </a:rPr>
              <a:t>iFrames</a:t>
            </a:r>
            <a:r>
              <a:rPr lang="en-US" dirty="0">
                <a:cs typeface="Arial"/>
              </a:rPr>
              <a:t>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CDB57C-165D-3C4B-A869-421FCC5D5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CSS and JavaScript Sandboxing</a:t>
            </a:r>
          </a:p>
          <a:p>
            <a:pPr lvl="1"/>
            <a:r>
              <a:rPr lang="en-US" dirty="0"/>
              <a:t>Styling won’t conflict across pagelets</a:t>
            </a:r>
          </a:p>
          <a:p>
            <a:pPr lvl="1"/>
            <a:r>
              <a:rPr lang="en-US" dirty="0"/>
              <a:t>Scripts dependencies won’t conflict across pagelets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Same-Origin Policy</a:t>
            </a:r>
          </a:p>
          <a:p>
            <a:r>
              <a:rPr lang="en-US" dirty="0"/>
              <a:t>Distributed development</a:t>
            </a:r>
          </a:p>
          <a:p>
            <a:pPr lvl="1"/>
            <a:r>
              <a:rPr lang="en-US" dirty="0"/>
              <a:t>Each pagelet can be released independent of </a:t>
            </a:r>
            <a:r>
              <a:rPr lang="en-US" dirty="0" err="1"/>
              <a:t>HealtheLife</a:t>
            </a:r>
            <a:r>
              <a:rPr lang="en-US" dirty="0"/>
              <a:t> and each other</a:t>
            </a:r>
          </a:p>
          <a:p>
            <a:r>
              <a:rPr lang="en-US" dirty="0"/>
              <a:t>Implementation</a:t>
            </a:r>
          </a:p>
          <a:p>
            <a:pPr lvl="1"/>
            <a:r>
              <a:rPr lang="en-US" dirty="0"/>
              <a:t>Low cost to ”</a:t>
            </a:r>
            <a:r>
              <a:rPr lang="en-US" dirty="0" err="1"/>
              <a:t>pageletize</a:t>
            </a:r>
            <a:r>
              <a:rPr lang="en-US" dirty="0"/>
              <a:t>” existing apps</a:t>
            </a:r>
          </a:p>
        </p:txBody>
      </p:sp>
    </p:spTree>
    <p:extLst>
      <p:ext uri="{BB962C8B-B14F-4D97-AF65-F5344CB8AC3E}">
        <p14:creationId xmlns:p14="http://schemas.microsoft.com/office/powerpoint/2010/main" val="756243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6AD592-59CD-014E-A725-6BC373D98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26" y="0"/>
            <a:ext cx="10759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72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2973954-0394-B641-B4D5-2D17ABCF6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26" y="0"/>
            <a:ext cx="10759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60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What is a pagelet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9C5019-1B82-8043-BE13-A7083E6E6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658" y="1522137"/>
            <a:ext cx="8140675" cy="518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08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F918B-8406-4DAD-841F-72D43F0BC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Pagelet Examples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0BB3D-D8C4-2C44-A9E1-757AA185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8" y="1044641"/>
            <a:ext cx="8846416" cy="581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97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F918B-8406-4DAD-841F-72D43F0BC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Pagelet Examples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19232E-838B-454C-9A9F-C724ADECB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8" y="1011715"/>
            <a:ext cx="8896520" cy="584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4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9F72E-3CD7-AF47-958B-ABD8D24E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Building a Pagelet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09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20DC-E230-E543-96E2-E845BDDCB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Pagelet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C7F61-A0D5-184A-BB5B-612E3B477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Response Headers</a:t>
            </a:r>
          </a:p>
        </p:txBody>
      </p:sp>
    </p:spTree>
    <p:extLst>
      <p:ext uri="{BB962C8B-B14F-4D97-AF65-F5344CB8AC3E}">
        <p14:creationId xmlns:p14="http://schemas.microsoft.com/office/powerpoint/2010/main" val="380154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3825-8688-2943-B41B-36538682A9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C37A5B-2033-7D4A-AA5D-E177E7CF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Building a Pagelet for </a:t>
            </a:r>
            <a:r>
              <a:rPr lang="en-US" dirty="0" err="1">
                <a:cs typeface="Arial"/>
              </a:rPr>
              <a:t>HealtheLife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CCF0A4-5AE4-4134-9957-19429538AF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Michael Hemesath &amp; Nick Smith</a:t>
            </a:r>
          </a:p>
        </p:txBody>
      </p:sp>
    </p:spTree>
    <p:extLst>
      <p:ext uri="{BB962C8B-B14F-4D97-AF65-F5344CB8AC3E}">
        <p14:creationId xmlns:p14="http://schemas.microsoft.com/office/powerpoint/2010/main" val="1838607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20DC-E230-E543-96E2-E845BDDCB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Pagelet: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C7F61-A0D5-184A-BB5B-612E3B477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45" y="1280161"/>
            <a:ext cx="10515600" cy="4528969"/>
          </a:xfrm>
        </p:spPr>
        <p:txBody>
          <a:bodyPr>
            <a:normAutofit/>
          </a:bodyPr>
          <a:lstStyle/>
          <a:p>
            <a:r>
              <a:rPr lang="en-US" dirty="0"/>
              <a:t>Pagelets use SAML  (Security Assertion Markup Language) to exchange authentication information with the identity provider.</a:t>
            </a:r>
          </a:p>
          <a:p>
            <a:pPr lvl="1"/>
            <a:r>
              <a:rPr lang="en-US" dirty="0"/>
              <a:t>SAML is required for IDPs that integrate with </a:t>
            </a:r>
            <a:r>
              <a:rPr lang="en-US" dirty="0" err="1"/>
              <a:t>HealtheLife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https://wiki.cerner.com/display/public/reference/HealtheLife+SAML+2.0+Specification</a:t>
            </a:r>
            <a:endParaRPr lang="en-US" dirty="0"/>
          </a:p>
          <a:p>
            <a:r>
              <a:rPr lang="en-US" dirty="0" err="1"/>
              <a:t>HealtheLife</a:t>
            </a:r>
            <a:r>
              <a:rPr lang="en-US" dirty="0"/>
              <a:t> will authenticate with the identity provider and single-sign-on the user before the pagelet is loaded. </a:t>
            </a:r>
          </a:p>
          <a:p>
            <a:r>
              <a:rPr lang="en-US" dirty="0"/>
              <a:t>User ID provided by SAML response</a:t>
            </a:r>
          </a:p>
          <a:p>
            <a:pPr lvl="1"/>
            <a:r>
              <a:rPr lang="en-US" dirty="0"/>
              <a:t>HealtheIntent consumer can be accessed via public API</a:t>
            </a:r>
          </a:p>
          <a:p>
            <a:pPr lvl="1"/>
            <a:r>
              <a:rPr lang="en-US" dirty="0"/>
              <a:t>Patient identifier can be accessed from consumer</a:t>
            </a:r>
          </a:p>
        </p:txBody>
      </p:sp>
    </p:spTree>
    <p:extLst>
      <p:ext uri="{BB962C8B-B14F-4D97-AF65-F5344CB8AC3E}">
        <p14:creationId xmlns:p14="http://schemas.microsoft.com/office/powerpoint/2010/main" val="3267574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40C8-CC0B-41BA-980E-FF4153404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Pagelet: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E8E2D-4B3A-4822-BC8D-A89D1F7A7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  <a:cs typeface="Arial"/>
              </a:rPr>
              <a:t>IMPORTANT</a:t>
            </a:r>
            <a:endParaRPr lang="en-US" dirty="0">
              <a:cs typeface="Arial"/>
            </a:endParaRPr>
          </a:p>
          <a:p>
            <a:pPr marL="0" indent="0" algn="ctr">
              <a:buNone/>
            </a:pPr>
            <a:r>
              <a:rPr lang="en-US" dirty="0">
                <a:cs typeface="Arial"/>
              </a:rPr>
              <a:t>Pagelet developers takes responsibility for authenticating, authorizing and properly protecting personal health information and identifiers!</a:t>
            </a:r>
          </a:p>
        </p:txBody>
      </p:sp>
    </p:spTree>
    <p:extLst>
      <p:ext uri="{BB962C8B-B14F-4D97-AF65-F5344CB8AC3E}">
        <p14:creationId xmlns:p14="http://schemas.microsoft.com/office/powerpoint/2010/main" val="1224871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9D72-D8D7-4892-9F89-A0B121921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Pagelet: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1D1AD-B405-4B92-A3FA-8F530AB77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Arial"/>
              </a:rPr>
              <a:t>Create HTML page for pagelet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>
                <a:cs typeface="Arial"/>
              </a:rPr>
              <a:t>Add CSS to HTML for pagelet loading and embedding</a:t>
            </a:r>
          </a:p>
          <a:p>
            <a:pPr marL="514350" indent="-514350">
              <a:buAutoNum type="arabicPeriod"/>
            </a:pPr>
            <a:r>
              <a:rPr lang="en-US" dirty="0">
                <a:cs typeface="Arial"/>
              </a:rPr>
              <a:t>Include SDK into pagelet HTML</a:t>
            </a:r>
          </a:p>
          <a:p>
            <a:pPr marL="514350" indent="-514350">
              <a:buAutoNum type="arabicPeriod"/>
            </a:pPr>
            <a:r>
              <a:rPr lang="en-US" dirty="0">
                <a:cs typeface="Arial"/>
              </a:rPr>
              <a:t>Initialize SDK on page load</a:t>
            </a:r>
          </a:p>
          <a:p>
            <a:pPr marL="514350" indent="-514350">
              <a:buAutoNum type="arabicPeriod"/>
            </a:pP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1935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06F85-F9FB-4F4A-BB95-C09252B8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Pagelet: HTML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5AAEDE-E488-F943-B09E-F90315586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8" y="1173619"/>
            <a:ext cx="95250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57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706D5-D295-4629-B4A8-8B32BD0F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Pagelet: CSS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97BDC6-C6DE-5D48-8756-DF6704D2C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8" y="1148567"/>
            <a:ext cx="8541772" cy="49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11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706D5-D295-4629-B4A8-8B32BD0F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Pagelet: JavaScript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9783B-BD34-EC42-957A-C5A1A4D4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8" y="1224388"/>
            <a:ext cx="9281786" cy="51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73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D20DC-E230-E543-96E2-E845BDDCB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Pagelet: Response Headers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C7F61-A0D5-184A-BB5B-612E3B477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2 HTTP response headers should be used for pagelets.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p3p – Deprecated policy required by IE11 to indicate privacy policy of the 3</a:t>
            </a:r>
            <a:r>
              <a:rPr lang="en-US" baseline="30000" dirty="0"/>
              <a:t>rd</a:t>
            </a:r>
            <a:r>
              <a:rPr lang="en-US" dirty="0"/>
              <a:t> party framed sites</a:t>
            </a:r>
          </a:p>
          <a:p>
            <a:r>
              <a:rPr lang="en-US" dirty="0"/>
              <a:t>Content-Security-Policy - Protects pagelets against clickjacking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Example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p3p: CP="NON CUR </a:t>
            </a:r>
            <a:r>
              <a:rPr lang="en-US" sz="2000" dirty="0" err="1">
                <a:latin typeface="Courier" pitchFamily="2" charset="0"/>
              </a:rPr>
              <a:t>OTPi</a:t>
            </a:r>
            <a:r>
              <a:rPr lang="en-US" sz="2000" dirty="0">
                <a:latin typeface="Courier" pitchFamily="2" charset="0"/>
              </a:rPr>
              <a:t> OUR NOR UNI"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Content-Security-Policy: frame-ancestors ' https://*.</a:t>
            </a:r>
            <a:r>
              <a:rPr lang="en-US" sz="2000" dirty="0" err="1">
                <a:latin typeface="Courier" pitchFamily="2" charset="0"/>
              </a:rPr>
              <a:t>consumerportal.healtheintent.com</a:t>
            </a:r>
            <a:r>
              <a:rPr lang="en-US" sz="2000" dirty="0">
                <a:latin typeface="Courier" pitchFamily="2" charset="0"/>
              </a:rPr>
              <a:t> ';</a:t>
            </a:r>
            <a:br>
              <a:rPr lang="en-US" b="1" dirty="0">
                <a:hlinkClick r:id="rId2"/>
              </a:rPr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2498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06B3A-6D8F-E449-ABE9-B68DE904D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Tracking Prevention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816EC-686A-AC44-9D8B-35ABA759D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Safari and Firefox may block 3</a:t>
            </a:r>
            <a:r>
              <a:rPr lang="en-US" baseline="30000" dirty="0"/>
              <a:t>rd</a:t>
            </a:r>
            <a:r>
              <a:rPr lang="en-US" dirty="0"/>
              <a:t> Party Cookies</a:t>
            </a:r>
          </a:p>
          <a:p>
            <a:r>
              <a:rPr lang="en-US" dirty="0"/>
              <a:t>Intelligent Tracking</a:t>
            </a:r>
          </a:p>
        </p:txBody>
      </p:sp>
    </p:spTree>
    <p:extLst>
      <p:ext uri="{BB962C8B-B14F-4D97-AF65-F5344CB8AC3E}">
        <p14:creationId xmlns:p14="http://schemas.microsoft.com/office/powerpoint/2010/main" val="2222921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9F72E-3CD7-AF47-958B-ABD8D24E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SDK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72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A2E88-21F1-4EB3-AEAB-DA7D4CDF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Arial"/>
              </a:rPr>
              <a:t>HealtheLife</a:t>
            </a:r>
            <a:r>
              <a:rPr lang="en-US" dirty="0">
                <a:cs typeface="Arial"/>
              </a:rPr>
              <a:t>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68A1F-EB56-4DCA-8477-AC2910D0D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45" y="1756411"/>
            <a:ext cx="10515600" cy="40527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Coordinates the loading, authorization and display of pagelets</a:t>
            </a:r>
          </a:p>
          <a:p>
            <a:pPr lvl="1"/>
            <a:r>
              <a:rPr lang="en-US" dirty="0">
                <a:cs typeface="Arial"/>
              </a:rPr>
              <a:t>Authorizes the pagelet is only embedded in a domain matching the configured ACL</a:t>
            </a:r>
          </a:p>
          <a:p>
            <a:pPr lvl="1"/>
            <a:r>
              <a:rPr lang="en-US" dirty="0">
                <a:cs typeface="Arial"/>
              </a:rPr>
              <a:t>Auto sizes </a:t>
            </a:r>
            <a:r>
              <a:rPr lang="en-US" dirty="0" err="1">
                <a:cs typeface="Arial"/>
              </a:rPr>
              <a:t>iframe</a:t>
            </a:r>
            <a:r>
              <a:rPr lang="en-US" dirty="0">
                <a:cs typeface="Arial"/>
              </a:rPr>
              <a:t> to match content height</a:t>
            </a:r>
          </a:p>
          <a:p>
            <a:r>
              <a:rPr lang="en-US" dirty="0">
                <a:cs typeface="Arial"/>
              </a:rPr>
              <a:t>Has methods for sending events from pagelet to </a:t>
            </a:r>
            <a:r>
              <a:rPr lang="en-US" dirty="0" err="1">
                <a:cs typeface="Arial"/>
              </a:rPr>
              <a:t>HealtheLife</a:t>
            </a:r>
            <a:r>
              <a:rPr lang="en-US" dirty="0">
                <a:cs typeface="Arial"/>
              </a:rPr>
              <a:t> and vice versa</a:t>
            </a:r>
          </a:p>
          <a:p>
            <a:pPr lvl="1"/>
            <a:r>
              <a:rPr lang="en-US" dirty="0">
                <a:cs typeface="Arial"/>
              </a:rPr>
              <a:t>Scroll pagelet into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DCB3D8-7A0C-438C-9BB2-2D6EB6D80CC9}"/>
              </a:ext>
            </a:extLst>
          </p:cNvPr>
          <p:cNvSpPr txBox="1"/>
          <p:nvPr/>
        </p:nvSpPr>
        <p:spPr>
          <a:xfrm>
            <a:off x="415018" y="1091293"/>
            <a:ext cx="1116466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0" dirty="0">
                <a:hlinkClick r:id="rId2"/>
              </a:rPr>
              <a:t>https://docs.healtheintent.com/api/alpha/healthelife/</a:t>
            </a:r>
            <a:r>
              <a:rPr lang="en-US" sz="2400" b="0" dirty="0">
                <a:cs typeface="Arial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41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9F72E-3CD7-AF47-958B-ABD8D24E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Introduction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87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77364B-5535-1246-9CBB-4D4F3DBB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SDK API: $</a:t>
            </a:r>
            <a:r>
              <a:rPr lang="en-US" dirty="0" err="1"/>
              <a:t>HL.App.init</a:t>
            </a:r>
            <a:r>
              <a:rPr lang="en-US" dirty="0"/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7D715E-DE44-1D4B-ACF4-8FF5E801A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43" y="1289137"/>
            <a:ext cx="9347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09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77364B-5535-1246-9CBB-4D4F3DBB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SDK API: $</a:t>
            </a:r>
            <a:r>
              <a:rPr lang="en-US" dirty="0" err="1"/>
              <a:t>HL.App.scrollIntoView</a:t>
            </a:r>
            <a:r>
              <a:rPr lang="en-US" dirty="0"/>
              <a:t>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F17252-8D18-5E47-B671-8571F865B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8" y="2366371"/>
            <a:ext cx="10515600" cy="4528969"/>
          </a:xfrm>
        </p:spPr>
        <p:txBody>
          <a:bodyPr/>
          <a:lstStyle/>
          <a:p>
            <a:r>
              <a:rPr lang="en-US" dirty="0"/>
              <a:t>Scrolls window to top of pagelet</a:t>
            </a:r>
          </a:p>
          <a:p>
            <a:r>
              <a:rPr lang="en-US" dirty="0"/>
              <a:t>Useful for opening modals and notifications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47801B-30A1-224E-8795-D0F4F839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96" y="1257892"/>
            <a:ext cx="49657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30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9F72E-3CD7-AF47-958B-ABD8D24E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Adding a Pagelet to </a:t>
            </a:r>
            <a:r>
              <a:rPr lang="en-US" dirty="0" err="1">
                <a:cs typeface="Arial"/>
              </a:rPr>
              <a:t>HealtheLife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75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D135D-94D8-8B4B-AE69-8A9E9D742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Pagelet to </a:t>
            </a:r>
            <a:r>
              <a:rPr lang="en-US" dirty="0" err="1"/>
              <a:t>HealtheLife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8204E-5EB1-7D47-BF24-7FEDE2EA7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Configured by Cerner Associates</a:t>
            </a:r>
          </a:p>
        </p:txBody>
      </p:sp>
    </p:spTree>
    <p:extLst>
      <p:ext uri="{BB962C8B-B14F-4D97-AF65-F5344CB8AC3E}">
        <p14:creationId xmlns:p14="http://schemas.microsoft.com/office/powerpoint/2010/main" val="3853422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F2A0-A13A-AA4A-A830-C13D3E27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17" y="1049055"/>
            <a:ext cx="7315503" cy="47598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A7E8E9-AEC3-BC4E-866B-9CBCC0F49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783" y="0"/>
            <a:ext cx="3099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48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31043F-BB41-E640-8A64-66D31F701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96" y="0"/>
            <a:ext cx="9748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85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9F72E-3CD7-AF47-958B-ABD8D24E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Walkthrough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99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24119C-73C9-5F46-BE16-2F94DE8E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Considerations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1829CB-6E11-3B49-B931-14FD6FAA5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hidden attribute set</a:t>
            </a:r>
          </a:p>
          <a:p>
            <a:r>
              <a:rPr lang="en-US" dirty="0"/>
              <a:t>Set ACL to trusted domain(s)</a:t>
            </a:r>
          </a:p>
          <a:p>
            <a:r>
              <a:rPr lang="en-US" dirty="0"/>
              <a:t>Don’t style to 100% or 100vh</a:t>
            </a:r>
          </a:p>
          <a:p>
            <a:r>
              <a:rPr lang="en-US" dirty="0"/>
              <a:t>Whitelist absolute/fixed elements with </a:t>
            </a:r>
            <a:r>
              <a:rPr lang="en-US" dirty="0" err="1"/>
              <a:t>targetSelectors</a:t>
            </a:r>
            <a:endParaRPr lang="en-US" dirty="0"/>
          </a:p>
          <a:p>
            <a:r>
              <a:rPr lang="en-US" dirty="0"/>
              <a:t>Follow responsive, fluid design patterns</a:t>
            </a:r>
          </a:p>
          <a:p>
            <a:r>
              <a:rPr lang="en-US" dirty="0"/>
              <a:t>Use cards, not background styles</a:t>
            </a:r>
          </a:p>
        </p:txBody>
      </p:sp>
    </p:spTree>
    <p:extLst>
      <p:ext uri="{BB962C8B-B14F-4D97-AF65-F5344CB8AC3E}">
        <p14:creationId xmlns:p14="http://schemas.microsoft.com/office/powerpoint/2010/main" val="4267397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9F72E-3CD7-AF47-958B-ABD8D24E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Questions?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96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4F6D2-1A62-4391-88D2-ACF207B0C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Arial"/>
              </a:rPr>
              <a:t>Exercises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91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9F72E-3CD7-AF47-958B-ABD8D24E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What is a Pagelet?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38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E586A-37C0-4CFE-9068-8261FD334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Exercises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650AA-1DFD-4DCB-8446-DC5AF17F2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  <a:hlinkClick r:id="rId2"/>
              </a:rPr>
              <a:t>https://docs.healtheintent.com/exercises/chc2018/#creating-a-pagelet-for-the-consumer-portal</a:t>
            </a:r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Try </a:t>
            </a:r>
            <a:r>
              <a:rPr lang="en-US" dirty="0" err="1">
                <a:cs typeface="Arial"/>
              </a:rPr>
              <a:t>pagelitizing</a:t>
            </a:r>
            <a:r>
              <a:rPr lang="en-US" dirty="0">
                <a:cs typeface="Arial"/>
              </a:rPr>
              <a:t> an existing web app you have!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  <a:hlinkClick r:id="rId3"/>
              </a:rPr>
              <a:t>Mike.hemesath@cerner.com</a:t>
            </a:r>
            <a:endParaRPr lang="en-US" dirty="0">
              <a:cs typeface="Arial"/>
            </a:endParaRPr>
          </a:p>
          <a:p>
            <a:r>
              <a:rPr lang="en-US" dirty="0">
                <a:cs typeface="Arial"/>
                <a:hlinkClick r:id="rId4"/>
              </a:rPr>
              <a:t>Nick.smith@cerner.com</a:t>
            </a:r>
            <a:endParaRPr lang="en-US">
              <a:cs typeface="Arial"/>
            </a:endParaRPr>
          </a:p>
          <a:p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5355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B5D3FD-545A-5A45-9AF2-28F43DE9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56" y="0"/>
            <a:ext cx="10436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24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01471-CF63-494D-8413-267FFCC2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What is a Pagelet?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ABF2E7C-55A0-47A9-B695-7538A4DBC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>
              <a:buNone/>
            </a:pPr>
            <a:r>
              <a:rPr lang="en-US" dirty="0">
                <a:cs typeface="Arial"/>
              </a:rPr>
              <a:t>A pagelet enables the ability to dynamically combine and embed disparate web applications together into </a:t>
            </a:r>
            <a:r>
              <a:rPr lang="en-US" dirty="0" err="1">
                <a:cs typeface="Arial"/>
              </a:rPr>
              <a:t>HealtheLife</a:t>
            </a:r>
            <a:r>
              <a:rPr lang="en-US" dirty="0">
                <a:cs typeface="Arial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229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29AB96-E309-7546-A37F-7BA3BECA8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56" y="0"/>
            <a:ext cx="10436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47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FF8C9D-969F-D646-A8D0-A21DED89A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56" y="0"/>
            <a:ext cx="10436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28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6AD592-59CD-014E-A725-6BC373D98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26" y="0"/>
            <a:ext cx="10759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22968"/>
      </p:ext>
    </p:extLst>
  </p:cSld>
  <p:clrMapOvr>
    <a:masterClrMapping/>
  </p:clrMapOvr>
</p:sld>
</file>

<file path=ppt/theme/theme1.xml><?xml version="1.0" encoding="utf-8"?>
<a:theme xmlns:a="http://schemas.openxmlformats.org/drawingml/2006/main" name="Cerner_Template_2.1_WIDE">
  <a:themeElements>
    <a:clrScheme name="CHC18">
      <a:dk1>
        <a:srgbClr val="393D41"/>
      </a:dk1>
      <a:lt1>
        <a:srgbClr val="FFFFFF"/>
      </a:lt1>
      <a:dk2>
        <a:srgbClr val="4A4F56"/>
      </a:dk2>
      <a:lt2>
        <a:srgbClr val="FFFFFF"/>
      </a:lt2>
      <a:accent1>
        <a:srgbClr val="0D94D2"/>
      </a:accent1>
      <a:accent2>
        <a:srgbClr val="7BC143"/>
      </a:accent2>
      <a:accent3>
        <a:srgbClr val="094E71"/>
      </a:accent3>
      <a:accent4>
        <a:srgbClr val="06ADD9"/>
      </a:accent4>
      <a:accent5>
        <a:srgbClr val="DBE145"/>
      </a:accent5>
      <a:accent6>
        <a:srgbClr val="7C2B83"/>
      </a:accent6>
      <a:hlink>
        <a:srgbClr val="FCBA15"/>
      </a:hlink>
      <a:folHlink>
        <a:srgbClr val="F4802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rner_Template_3.0_widescreen" id="{33BA54E2-E680-4402-BAC7-A8CA05C6BFDF}" vid="{8E72BE92-2C30-491B-91DF-C77D582CB5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5193</TotalTime>
  <Words>657</Words>
  <Application>Microsoft Office PowerPoint</Application>
  <PresentationFormat>Widescreen</PresentationFormat>
  <Paragraphs>114</Paragraphs>
  <Slides>40</Slides>
  <Notes>13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Cerner_Template_2.1_WIDE</vt:lpstr>
      <vt:lpstr>PowerPoint Presentation</vt:lpstr>
      <vt:lpstr>Building a Pagelet for HealtheLife</vt:lpstr>
      <vt:lpstr>Introduction</vt:lpstr>
      <vt:lpstr>What is a Pagelet?</vt:lpstr>
      <vt:lpstr>PowerPoint Presentation</vt:lpstr>
      <vt:lpstr>What is a Pagelet?</vt:lpstr>
      <vt:lpstr>PowerPoint Presentation</vt:lpstr>
      <vt:lpstr>PowerPoint Presentation</vt:lpstr>
      <vt:lpstr>PowerPoint Presentation</vt:lpstr>
      <vt:lpstr>PowerPoint Presentation</vt:lpstr>
      <vt:lpstr>What is a Pagelet</vt:lpstr>
      <vt:lpstr>Why iFrames?</vt:lpstr>
      <vt:lpstr>PowerPoint Presentation</vt:lpstr>
      <vt:lpstr>PowerPoint Presentation</vt:lpstr>
      <vt:lpstr>What is a pagelet</vt:lpstr>
      <vt:lpstr>Pagelet Examples</vt:lpstr>
      <vt:lpstr>Pagelet Examples</vt:lpstr>
      <vt:lpstr>Building a Pagelet</vt:lpstr>
      <vt:lpstr>Building a Pagelet</vt:lpstr>
      <vt:lpstr>Building a Pagelet: Authentication</vt:lpstr>
      <vt:lpstr>Building a Pagelet: Authentication</vt:lpstr>
      <vt:lpstr>Building a Pagelet: HTML</vt:lpstr>
      <vt:lpstr>Building a Pagelet: HTML</vt:lpstr>
      <vt:lpstr>Building a Pagelet: CSS</vt:lpstr>
      <vt:lpstr>Building a Pagelet: JavaScript</vt:lpstr>
      <vt:lpstr>Building a Pagelet: Response Headers</vt:lpstr>
      <vt:lpstr>3rd Party Tracking Prevention</vt:lpstr>
      <vt:lpstr>SDK API</vt:lpstr>
      <vt:lpstr>HealtheLife SDK</vt:lpstr>
      <vt:lpstr>SDK API: $HL.App.init()</vt:lpstr>
      <vt:lpstr>SDK API: $HL.App.scrollIntoView()</vt:lpstr>
      <vt:lpstr>Adding a Pagelet to HealtheLife</vt:lpstr>
      <vt:lpstr>Adding a Pagelet to HealtheLife</vt:lpstr>
      <vt:lpstr>PowerPoint Presentation</vt:lpstr>
      <vt:lpstr>PowerPoint Presentation</vt:lpstr>
      <vt:lpstr>Walkthrough</vt:lpstr>
      <vt:lpstr>Styling Considerations</vt:lpstr>
      <vt:lpstr>Questions?</vt:lpstr>
      <vt:lpstr>Exercises</vt:lpstr>
      <vt:lpstr>Exercises</vt:lpstr>
    </vt:vector>
  </TitlesOfParts>
  <Company>Cerner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Williams,Lauren</dc:creator>
  <cp:lastModifiedBy>Hemesath,Mike</cp:lastModifiedBy>
  <cp:revision>784</cp:revision>
  <dcterms:created xsi:type="dcterms:W3CDTF">2016-08-16T20:26:54Z</dcterms:created>
  <dcterms:modified xsi:type="dcterms:W3CDTF">2018-10-15T13:24:36Z</dcterms:modified>
</cp:coreProperties>
</file>